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  <p:sldId id="268" r:id="rId14"/>
  </p:sldIdLst>
  <p:sldSz cx="9144000" cy="6858000" type="screen4x3"/>
  <p:notesSz cx="6858000" cy="994568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5C95B-2B9C-4FC8-8974-542B5F98014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303FB-0B50-4D57-B872-0BDB01D2545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E2DED-1EDC-4C4A-B002-D597655BD3B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A68F0-0453-46AF-8C01-14B4622C556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67D6B-DE53-4F13-B594-908CB026C82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C02A8-BA64-4132-95A3-B688AFB9D87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8ED50-B908-4788-AE76-77989403749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A5EE8-DD93-41B1-B187-09952B5565C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CB5C3-64BF-47B2-ABB7-C846D91E786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FF015-C9CB-4C10-AAA4-8C6C3D83349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38151-716A-4346-B0BF-8E59C2F8068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CF87E05-BB5B-4A15-B03B-5CAD1EB1E5A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59563" y="5157788"/>
            <a:ext cx="2484437" cy="170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16113"/>
            <a:ext cx="7772400" cy="1470025"/>
          </a:xfrm>
        </p:spPr>
        <p:txBody>
          <a:bodyPr/>
          <a:lstStyle/>
          <a:p>
            <a:pPr eaLnBrk="1" hangingPunct="1"/>
            <a:r>
              <a:rPr lang="en-AU" sz="4000" smtClean="0"/>
              <a:t>Finding Terra Nullius: </a:t>
            </a:r>
            <a:br>
              <a:rPr lang="en-AU" sz="4000" smtClean="0"/>
            </a:br>
            <a:r>
              <a:rPr lang="en-AU" sz="3600" smtClean="0"/>
              <a:t>A personal journey in mathematics education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24325"/>
            <a:ext cx="64008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AU" sz="1800" smtClean="0"/>
              <a:t>Dr Chris Matthews</a:t>
            </a:r>
          </a:p>
          <a:p>
            <a:pPr eaLnBrk="1" hangingPunct="1">
              <a:lnSpc>
                <a:spcPct val="80000"/>
              </a:lnSpc>
            </a:pPr>
            <a:r>
              <a:rPr lang="en-AU" sz="1800" smtClean="0"/>
              <a:t>Senior Lecturer, Griffith School of Environment </a:t>
            </a:r>
          </a:p>
          <a:p>
            <a:pPr eaLnBrk="1" hangingPunct="1">
              <a:lnSpc>
                <a:spcPct val="80000"/>
              </a:lnSpc>
            </a:pPr>
            <a:r>
              <a:rPr lang="en-AU" sz="1800" smtClean="0"/>
              <a:t>Griffith University</a:t>
            </a:r>
          </a:p>
          <a:p>
            <a:pPr eaLnBrk="1" hangingPunct="1">
              <a:lnSpc>
                <a:spcPct val="80000"/>
              </a:lnSpc>
            </a:pPr>
            <a:r>
              <a:rPr lang="en-AU" sz="1800" smtClean="0"/>
              <a:t>and</a:t>
            </a:r>
          </a:p>
          <a:p>
            <a:pPr eaLnBrk="1" hangingPunct="1">
              <a:lnSpc>
                <a:spcPct val="80000"/>
              </a:lnSpc>
            </a:pPr>
            <a:r>
              <a:rPr lang="en-AU" sz="1800" smtClean="0"/>
              <a:t>Patron, Make It Count Project,</a:t>
            </a:r>
          </a:p>
          <a:p>
            <a:pPr eaLnBrk="1" hangingPunct="1">
              <a:lnSpc>
                <a:spcPct val="80000"/>
              </a:lnSpc>
            </a:pPr>
            <a:r>
              <a:rPr lang="en-AU" sz="1800" smtClean="0"/>
              <a:t>Australia Association of Mathematics Teachers (AAMT)  </a:t>
            </a:r>
          </a:p>
        </p:txBody>
      </p:sp>
      <p:pic>
        <p:nvPicPr>
          <p:cNvPr id="13316" name="Picture 4" descr="2011-web-banner-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8763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4" descr="GRIFF1_REG_col_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6021388"/>
            <a:ext cx="2087563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898525" y="3068638"/>
            <a:ext cx="7277100" cy="1387475"/>
            <a:chOff x="566" y="1571"/>
            <a:chExt cx="4584" cy="874"/>
          </a:xfrm>
        </p:grpSpPr>
        <p:pic>
          <p:nvPicPr>
            <p:cNvPr id="22534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75" y="2115"/>
              <a:ext cx="22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5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57" y="2070"/>
              <a:ext cx="22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6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84" y="1707"/>
              <a:ext cx="22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7" name="Picture 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66" y="1661"/>
              <a:ext cx="22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8" name="Picture 7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36" y="1888"/>
              <a:ext cx="22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9" name="Picture 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08" y="1752"/>
              <a:ext cx="22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40" name="Picture 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19" y="1752"/>
              <a:ext cx="618" cy="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41" name="Picture 10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107" y="1752"/>
              <a:ext cx="792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42" name="Picture 1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286" y="2115"/>
              <a:ext cx="22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43" name="Picture 1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059" y="1798"/>
              <a:ext cx="22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44" name="Picture 1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286" y="1571"/>
              <a:ext cx="22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45" name="Picture 1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604" y="2070"/>
              <a:ext cx="22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46" name="Picture 1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22" y="1798"/>
              <a:ext cx="22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47" name="Picture 1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604" y="1707"/>
              <a:ext cx="22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2530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3600" smtClean="0"/>
              <a:t>Step 4: Sharing of Symbols</a:t>
            </a:r>
          </a:p>
        </p:txBody>
      </p:sp>
      <p:sp>
        <p:nvSpPr>
          <p:cNvPr id="10258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1800225"/>
          </a:xfrm>
        </p:spPr>
        <p:txBody>
          <a:bodyPr/>
          <a:lstStyle/>
          <a:p>
            <a:pPr eaLnBrk="1" hangingPunct="1"/>
            <a:r>
              <a:rPr lang="en-AU" smtClean="0"/>
              <a:t>Provides an opportunity for students to share the symbols and personal meaning;</a:t>
            </a:r>
          </a:p>
          <a:p>
            <a:pPr eaLnBrk="1" hangingPunct="1"/>
            <a:r>
              <a:rPr lang="en-AU" smtClean="0"/>
              <a:t>Example, from Year 2 student</a:t>
            </a:r>
            <a:endParaRPr lang="en-AU" b="1" i="1" smtClean="0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446088" y="4724400"/>
            <a:ext cx="82296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AU" sz="3200"/>
              <a:t>Using other students symbols;</a:t>
            </a:r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446088" y="5373688"/>
            <a:ext cx="82296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AU" sz="3200"/>
              <a:t>Teachers may learn more about the students;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8" grpId="0" build="p"/>
      <p:bldP spid="10259" grpId="0"/>
      <p:bldP spid="1026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813" y="3357563"/>
            <a:ext cx="361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3286125"/>
            <a:ext cx="361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2709863"/>
            <a:ext cx="361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8525" y="2636838"/>
            <a:ext cx="361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08400" y="2997200"/>
            <a:ext cx="361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0200" y="2781300"/>
            <a:ext cx="361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1413" y="2781300"/>
            <a:ext cx="9810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0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32363" y="2781300"/>
            <a:ext cx="12573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1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4025" y="3357563"/>
            <a:ext cx="361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2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3663" y="2854325"/>
            <a:ext cx="361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3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4025" y="2493963"/>
            <a:ext cx="361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4" name="Picture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3286125"/>
            <a:ext cx="361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8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3675" y="2854325"/>
            <a:ext cx="361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6" name="Picture 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2709863"/>
            <a:ext cx="361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7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3600" smtClean="0"/>
              <a:t>Step 5. Modify the story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2195513" y="1676400"/>
            <a:ext cx="4824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/>
              <a:t>Does the new story make sense?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611188" y="4149725"/>
            <a:ext cx="1728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000"/>
              <a:t>1) Put it back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3130550" y="4149725"/>
            <a:ext cx="201771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000"/>
              <a:t>2) Place nut in the other group on the action side;</a:t>
            </a: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6156325" y="4149725"/>
            <a:ext cx="25923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000"/>
              <a:t>3) Take a nut away from the result side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33302 L -1.94444E-6 1.75763E-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19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.33302 L 0.27952 0.0037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" y="-165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952 0.0037 L 0.00382 0.3288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" y="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20167E-6 L -0.00417 0.43362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217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1" grpId="0"/>
      <p:bldP spid="11282" grpId="0"/>
      <p:bldP spid="11283" grpId="0"/>
      <p:bldP spid="1128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3600" smtClean="0"/>
              <a:t>Step 5. Modify the story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762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AU" smtClean="0"/>
              <a:t>A Year 2 student showed us a 4</a:t>
            </a:r>
            <a:r>
              <a:rPr lang="en-AU" baseline="30000" smtClean="0"/>
              <a:t>th</a:t>
            </a:r>
            <a:r>
              <a:rPr lang="en-AU" smtClean="0"/>
              <a:t> Strategy</a:t>
            </a:r>
          </a:p>
        </p:txBody>
      </p:sp>
      <p:pic>
        <p:nvPicPr>
          <p:cNvPr id="2457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3213100"/>
            <a:ext cx="361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8038" y="2636838"/>
            <a:ext cx="361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3213" y="2563813"/>
            <a:ext cx="361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3141663"/>
            <a:ext cx="361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5600" y="2708275"/>
            <a:ext cx="361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4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1275" y="2708275"/>
            <a:ext cx="9810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5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0425" y="2636838"/>
            <a:ext cx="12573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6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5825" y="3141663"/>
            <a:ext cx="361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7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1725" y="2492375"/>
            <a:ext cx="361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8" name="Picture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650" y="2997200"/>
            <a:ext cx="361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9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01013" y="2492375"/>
            <a:ext cx="361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0" name="Picture 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43888" y="3141663"/>
            <a:ext cx="361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4" name="Picture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3213" y="5876925"/>
            <a:ext cx="361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2" name="Picture 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3500438"/>
            <a:ext cx="361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6" name="Picture 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7813" y="2636838"/>
            <a:ext cx="9810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83996E-6 L -0.20469 -0.4273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" y="-2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4000" smtClean="0"/>
              <a:t>Make it Count Project</a:t>
            </a:r>
            <a:br>
              <a:rPr lang="en-AU" sz="4000" smtClean="0"/>
            </a:br>
            <a:r>
              <a:rPr lang="en-AU" sz="4000" smtClean="0"/>
              <a:t>Maths Camp, Nerang Cluster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AU" sz="2400" smtClean="0"/>
              <a:t>Teaching mathematics through Aboriginal Dance: </a:t>
            </a:r>
            <a:r>
              <a:rPr lang="en-AU" sz="2400" b="1" smtClean="0"/>
              <a:t>Kargun Fogarty</a:t>
            </a:r>
            <a:r>
              <a:rPr lang="en-AU" sz="2400" smtClean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AU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AU" sz="2400" b="1" smtClean="0"/>
              <a:t>Student Responses: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AU" sz="2400" smtClean="0"/>
              <a:t>“I like dance and the culture of the maths we are learning”,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AU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AU" sz="2400" smtClean="0"/>
              <a:t>“I learnt that maths does not have to be about sitting at a desk looking and copying off a board”,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AU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AU" sz="2400" smtClean="0"/>
              <a:t>“We mixed our culture and maths together and it surprised me. I can now walk away with a different understanding of Math and my Aboriginal heritage”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AU" sz="2400" smtClean="0"/>
          </a:p>
          <a:p>
            <a:pPr eaLnBrk="1" hangingPunct="1">
              <a:lnSpc>
                <a:spcPct val="80000"/>
              </a:lnSpc>
            </a:pPr>
            <a:endParaRPr lang="en-AU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5" descr="j02920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8038" y="1844675"/>
            <a:ext cx="2232025" cy="211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7235825" y="3644900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/>
              <a:t>Teacher</a:t>
            </a:r>
          </a:p>
        </p:txBody>
      </p:sp>
      <p:grpSp>
        <p:nvGrpSpPr>
          <p:cNvPr id="3104" name="Group 32"/>
          <p:cNvGrpSpPr>
            <a:grpSpLocks/>
          </p:cNvGrpSpPr>
          <p:nvPr/>
        </p:nvGrpSpPr>
        <p:grpSpPr bwMode="auto">
          <a:xfrm>
            <a:off x="34925" y="4437063"/>
            <a:ext cx="9072563" cy="2420937"/>
            <a:chOff x="22" y="2795"/>
            <a:chExt cx="5715" cy="1525"/>
          </a:xfrm>
        </p:grpSpPr>
        <p:sp>
          <p:nvSpPr>
            <p:cNvPr id="14355" name="Oval 14"/>
            <p:cNvSpPr>
              <a:spLocks noChangeArrowheads="1"/>
            </p:cNvSpPr>
            <p:nvPr/>
          </p:nvSpPr>
          <p:spPr bwMode="auto">
            <a:xfrm>
              <a:off x="22" y="2795"/>
              <a:ext cx="5715" cy="1525"/>
            </a:xfrm>
            <a:prstGeom prst="ellipse">
              <a:avLst/>
            </a:prstGeom>
            <a:solidFill>
              <a:schemeClr val="accent1">
                <a:alpha val="49019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6" name="Text Box 9"/>
            <p:cNvSpPr txBox="1">
              <a:spLocks noChangeArrowheads="1"/>
            </p:cNvSpPr>
            <p:nvPr/>
          </p:nvSpPr>
          <p:spPr bwMode="auto">
            <a:xfrm>
              <a:off x="1609" y="2976"/>
              <a:ext cx="25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AU" sz="2400" b="1"/>
                <a:t>Prevalence of Land Rights</a:t>
              </a:r>
            </a:p>
          </p:txBody>
        </p:sp>
        <p:sp>
          <p:nvSpPr>
            <p:cNvPr id="14357" name="Text Box 10"/>
            <p:cNvSpPr txBox="1">
              <a:spLocks noChangeArrowheads="1"/>
            </p:cNvSpPr>
            <p:nvPr/>
          </p:nvSpPr>
          <p:spPr bwMode="auto">
            <a:xfrm>
              <a:off x="1700" y="3619"/>
              <a:ext cx="1044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AU" b="1"/>
                <a:t>1972</a:t>
              </a:r>
            </a:p>
            <a:p>
              <a:pPr>
                <a:spcBef>
                  <a:spcPct val="50000"/>
                </a:spcBef>
              </a:pPr>
              <a:r>
                <a:rPr lang="en-AU"/>
                <a:t>Tent Embassy</a:t>
              </a:r>
            </a:p>
          </p:txBody>
        </p:sp>
        <p:sp>
          <p:nvSpPr>
            <p:cNvPr id="14358" name="Text Box 11"/>
            <p:cNvSpPr txBox="1">
              <a:spLocks noChangeArrowheads="1"/>
            </p:cNvSpPr>
            <p:nvPr/>
          </p:nvSpPr>
          <p:spPr bwMode="auto">
            <a:xfrm>
              <a:off x="431" y="3294"/>
              <a:ext cx="1044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AU" b="1"/>
                <a:t>1967</a:t>
              </a:r>
            </a:p>
            <a:p>
              <a:pPr>
                <a:spcBef>
                  <a:spcPct val="50000"/>
                </a:spcBef>
              </a:pPr>
              <a:r>
                <a:rPr lang="en-AU"/>
                <a:t>Referendum</a:t>
              </a:r>
            </a:p>
          </p:txBody>
        </p:sp>
        <p:sp>
          <p:nvSpPr>
            <p:cNvPr id="14359" name="Text Box 12"/>
            <p:cNvSpPr txBox="1">
              <a:spLocks noChangeArrowheads="1"/>
            </p:cNvSpPr>
            <p:nvPr/>
          </p:nvSpPr>
          <p:spPr bwMode="auto">
            <a:xfrm>
              <a:off x="3107" y="3537"/>
              <a:ext cx="1134" cy="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AU" b="1"/>
                <a:t>1982</a:t>
              </a:r>
            </a:p>
            <a:p>
              <a:pPr>
                <a:spcBef>
                  <a:spcPct val="50000"/>
                </a:spcBef>
              </a:pPr>
              <a:r>
                <a:rPr lang="en-AU"/>
                <a:t>Commonwealth Games</a:t>
              </a:r>
            </a:p>
          </p:txBody>
        </p:sp>
        <p:sp>
          <p:nvSpPr>
            <p:cNvPr id="14360" name="Text Box 13"/>
            <p:cNvSpPr txBox="1">
              <a:spLocks noChangeArrowheads="1"/>
            </p:cNvSpPr>
            <p:nvPr/>
          </p:nvSpPr>
          <p:spPr bwMode="auto">
            <a:xfrm>
              <a:off x="4377" y="3203"/>
              <a:ext cx="1270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AU" b="1"/>
                <a:t>1988</a:t>
              </a:r>
            </a:p>
            <a:p>
              <a:pPr>
                <a:spcBef>
                  <a:spcPct val="50000"/>
                </a:spcBef>
              </a:pPr>
              <a:r>
                <a:rPr lang="en-AU"/>
                <a:t>Bicentennial/Expo</a:t>
              </a:r>
            </a:p>
          </p:txBody>
        </p:sp>
      </p:grpSp>
      <p:sp>
        <p:nvSpPr>
          <p:cNvPr id="3087" name="Line 15"/>
          <p:cNvSpPr>
            <a:spLocks noChangeShapeType="1"/>
          </p:cNvSpPr>
          <p:nvPr/>
        </p:nvSpPr>
        <p:spPr bwMode="auto">
          <a:xfrm flipH="1" flipV="1">
            <a:off x="5867400" y="3357563"/>
            <a:ext cx="1368425" cy="431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7451725" y="1484313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/>
              <a:t>Student</a:t>
            </a:r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 flipH="1">
            <a:off x="5867400" y="1773238"/>
            <a:ext cx="1512888" cy="79216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1" name="AutoShape 19"/>
          <p:cNvSpPr>
            <a:spLocks noChangeArrowheads="1"/>
          </p:cNvSpPr>
          <p:nvPr/>
        </p:nvSpPr>
        <p:spPr bwMode="auto">
          <a:xfrm rot="10800000">
            <a:off x="8532813" y="3573463"/>
            <a:ext cx="576262" cy="1368425"/>
          </a:xfrm>
          <a:prstGeom prst="curvedRightArrow">
            <a:avLst>
              <a:gd name="adj1" fmla="val 47493"/>
              <a:gd name="adj2" fmla="val 9498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2" name="AutoShape 20"/>
          <p:cNvSpPr>
            <a:spLocks noChangeArrowheads="1"/>
          </p:cNvSpPr>
          <p:nvPr/>
        </p:nvSpPr>
        <p:spPr bwMode="auto">
          <a:xfrm>
            <a:off x="7883525" y="2060575"/>
            <a:ext cx="360363" cy="1512888"/>
          </a:xfrm>
          <a:prstGeom prst="upArrow">
            <a:avLst>
              <a:gd name="adj1" fmla="val 50000"/>
              <a:gd name="adj2" fmla="val 1049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7524750" y="188913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/>
              <a:t>Parents</a:t>
            </a:r>
          </a:p>
        </p:txBody>
      </p:sp>
      <p:sp>
        <p:nvSpPr>
          <p:cNvPr id="3094" name="Line 22"/>
          <p:cNvSpPr>
            <a:spLocks noChangeShapeType="1"/>
          </p:cNvSpPr>
          <p:nvPr/>
        </p:nvSpPr>
        <p:spPr bwMode="auto">
          <a:xfrm>
            <a:off x="8101013" y="692150"/>
            <a:ext cx="0" cy="7207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95" name="AutoShape 23"/>
          <p:cNvSpPr>
            <a:spLocks noChangeArrowheads="1"/>
          </p:cNvSpPr>
          <p:nvPr/>
        </p:nvSpPr>
        <p:spPr bwMode="auto">
          <a:xfrm>
            <a:off x="179388" y="1052513"/>
            <a:ext cx="3024187" cy="2133600"/>
          </a:xfrm>
          <a:prstGeom prst="cloudCallout">
            <a:avLst>
              <a:gd name="adj1" fmla="val 73569"/>
              <a:gd name="adj2" fmla="val -506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539750" y="1458913"/>
            <a:ext cx="2447925" cy="137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/>
              <a:t>Science Fiction</a:t>
            </a:r>
          </a:p>
          <a:p>
            <a:pPr>
              <a:spcBef>
                <a:spcPct val="50000"/>
              </a:spcBef>
            </a:pPr>
            <a:r>
              <a:rPr lang="en-AU" sz="2400"/>
              <a:t>Start of the Computer Age</a:t>
            </a:r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0" y="307975"/>
            <a:ext cx="172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/>
              <a:t>Computers</a:t>
            </a:r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2051050" y="620713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/>
              <a:t>Mathematics</a:t>
            </a: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1044575" y="3543300"/>
            <a:ext cx="18716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/>
              <a:t>Hiding in Objectivity</a:t>
            </a:r>
          </a:p>
        </p:txBody>
      </p: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2484438" y="3141663"/>
            <a:ext cx="1150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/>
              <a:t>Facts</a:t>
            </a:r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-36513" y="3189288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/>
              <a:t>Logic</a:t>
            </a:r>
          </a:p>
        </p:txBody>
      </p:sp>
      <p:sp>
        <p:nvSpPr>
          <p:cNvPr id="3103" name="Text Box 31"/>
          <p:cNvSpPr txBox="1">
            <a:spLocks noChangeArrowheads="1"/>
          </p:cNvSpPr>
          <p:nvPr/>
        </p:nvSpPr>
        <p:spPr bwMode="auto">
          <a:xfrm>
            <a:off x="5940425" y="2708275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/>
              <a:t>Racism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/>
      <p:bldP spid="3079" grpId="1"/>
      <p:bldP spid="3087" grpId="0" animBg="1"/>
      <p:bldP spid="3088" grpId="0"/>
      <p:bldP spid="3088" grpId="1"/>
      <p:bldP spid="3089" grpId="0" animBg="1"/>
      <p:bldP spid="3091" grpId="0" animBg="1"/>
      <p:bldP spid="3092" grpId="0" animBg="1"/>
      <p:bldP spid="3092" grpId="1" animBg="1"/>
      <p:bldP spid="3093" grpId="0"/>
      <p:bldP spid="3094" grpId="0" animBg="1"/>
      <p:bldP spid="3095" grpId="0" animBg="1"/>
      <p:bldP spid="3096" grpId="0"/>
      <p:bldP spid="3097" grpId="0"/>
      <p:bldP spid="3098" grpId="0"/>
      <p:bldP spid="3099" grpId="0"/>
      <p:bldP spid="3101" grpId="0"/>
      <p:bldP spid="3102" grpId="0"/>
      <p:bldP spid="310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Questions I struggle with: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557588"/>
          </a:xfrm>
        </p:spPr>
        <p:txBody>
          <a:bodyPr/>
          <a:lstStyle/>
          <a:p>
            <a:pPr eaLnBrk="1" hangingPunct="1"/>
            <a:r>
              <a:rPr lang="en-AU" smtClean="0"/>
              <a:t>As an Aboriginal person, why would you study mathematics?</a:t>
            </a:r>
          </a:p>
          <a:p>
            <a:pPr eaLnBrk="1" hangingPunct="1"/>
            <a:r>
              <a:rPr lang="en-AU" smtClean="0"/>
              <a:t>What is the connection between culture and mathematics?</a:t>
            </a:r>
          </a:p>
          <a:p>
            <a:pPr eaLnBrk="1" hangingPunct="1"/>
            <a:r>
              <a:rPr lang="en-AU" smtClean="0"/>
              <a:t>Will such a connection improve educational outcomes for our children?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What is Culture?</a:t>
            </a:r>
          </a:p>
        </p:txBody>
      </p:sp>
      <p:pic>
        <p:nvPicPr>
          <p:cNvPr id="5124" name="Picture 0" descr="Iceberg_Mode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1775" y="1484313"/>
            <a:ext cx="3573463" cy="487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AutoShape 5"/>
          <p:cNvSpPr>
            <a:spLocks noChangeArrowheads="1"/>
          </p:cNvSpPr>
          <p:nvPr/>
        </p:nvSpPr>
        <p:spPr bwMode="auto">
          <a:xfrm rot="10800000">
            <a:off x="1331913" y="2205038"/>
            <a:ext cx="1296987" cy="3600450"/>
          </a:xfrm>
          <a:prstGeom prst="curvedLeftArrow">
            <a:avLst>
              <a:gd name="adj1" fmla="val 55700"/>
              <a:gd name="adj2" fmla="val 115924"/>
              <a:gd name="adj3" fmla="val 397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6443663" y="2492375"/>
            <a:ext cx="1296987" cy="3600450"/>
          </a:xfrm>
          <a:prstGeom prst="curvedLeftArrow">
            <a:avLst>
              <a:gd name="adj1" fmla="val 55700"/>
              <a:gd name="adj2" fmla="val 115924"/>
              <a:gd name="adj3" fmla="val 397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  <p:bldP spid="51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-26988"/>
            <a:ext cx="8229600" cy="1143001"/>
          </a:xfrm>
        </p:spPr>
        <p:txBody>
          <a:bodyPr/>
          <a:lstStyle/>
          <a:p>
            <a:pPr eaLnBrk="1" hangingPunct="1"/>
            <a:r>
              <a:rPr lang="en-AU" smtClean="0"/>
              <a:t>What is Mathematics?</a:t>
            </a:r>
          </a:p>
        </p:txBody>
      </p:sp>
      <p:grpSp>
        <p:nvGrpSpPr>
          <p:cNvPr id="17410" name="Group 8"/>
          <p:cNvGrpSpPr>
            <a:grpSpLocks/>
          </p:cNvGrpSpPr>
          <p:nvPr/>
        </p:nvGrpSpPr>
        <p:grpSpPr bwMode="auto">
          <a:xfrm>
            <a:off x="3851275" y="2492375"/>
            <a:ext cx="1871663" cy="1512888"/>
            <a:chOff x="1973" y="1570"/>
            <a:chExt cx="1179" cy="953"/>
          </a:xfrm>
        </p:grpSpPr>
        <p:sp>
          <p:nvSpPr>
            <p:cNvPr id="17428" name="Oval 4"/>
            <p:cNvSpPr>
              <a:spLocks noChangeArrowheads="1"/>
            </p:cNvSpPr>
            <p:nvPr/>
          </p:nvSpPr>
          <p:spPr bwMode="auto">
            <a:xfrm>
              <a:off x="1973" y="1570"/>
              <a:ext cx="1088" cy="95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9" name="Text Box 5"/>
            <p:cNvSpPr txBox="1">
              <a:spLocks noChangeArrowheads="1"/>
            </p:cNvSpPr>
            <p:nvPr/>
          </p:nvSpPr>
          <p:spPr bwMode="auto">
            <a:xfrm>
              <a:off x="2200" y="1888"/>
              <a:ext cx="9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AU" sz="2400"/>
                <a:t>Maths</a:t>
              </a:r>
            </a:p>
          </p:txBody>
        </p:sp>
      </p:grpSp>
      <p:grpSp>
        <p:nvGrpSpPr>
          <p:cNvPr id="6168" name="Group 24"/>
          <p:cNvGrpSpPr>
            <a:grpSpLocks/>
          </p:cNvGrpSpPr>
          <p:nvPr/>
        </p:nvGrpSpPr>
        <p:grpSpPr bwMode="auto">
          <a:xfrm>
            <a:off x="5578475" y="2492375"/>
            <a:ext cx="3097213" cy="1436688"/>
            <a:chOff x="3514" y="1570"/>
            <a:chExt cx="1951" cy="905"/>
          </a:xfrm>
        </p:grpSpPr>
        <p:sp>
          <p:nvSpPr>
            <p:cNvPr id="17426" name="Line 7"/>
            <p:cNvSpPr>
              <a:spLocks noChangeShapeType="1"/>
            </p:cNvSpPr>
            <p:nvPr/>
          </p:nvSpPr>
          <p:spPr bwMode="auto">
            <a:xfrm>
              <a:off x="3514" y="2024"/>
              <a:ext cx="63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7" name="Text Box 9"/>
            <p:cNvSpPr txBox="1">
              <a:spLocks noChangeArrowheads="1"/>
            </p:cNvSpPr>
            <p:nvPr/>
          </p:nvSpPr>
          <p:spPr bwMode="auto">
            <a:xfrm>
              <a:off x="4195" y="1570"/>
              <a:ext cx="1270" cy="9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AU" sz="1600"/>
                <a:t>Numbers</a:t>
              </a:r>
            </a:p>
            <a:p>
              <a:pPr>
                <a:spcBef>
                  <a:spcPct val="50000"/>
                </a:spcBef>
              </a:pPr>
              <a:r>
                <a:rPr lang="en-AU" sz="1600"/>
                <a:t>Problem Solving</a:t>
              </a:r>
            </a:p>
            <a:p>
              <a:pPr>
                <a:spcBef>
                  <a:spcPct val="50000"/>
                </a:spcBef>
              </a:pPr>
              <a:r>
                <a:rPr lang="en-AU" sz="1600"/>
                <a:t>Measurement</a:t>
              </a:r>
            </a:p>
            <a:p>
              <a:pPr>
                <a:spcBef>
                  <a:spcPct val="50000"/>
                </a:spcBef>
              </a:pPr>
              <a:r>
                <a:rPr lang="en-AU" sz="1600"/>
                <a:t>Space etc</a:t>
              </a:r>
            </a:p>
          </p:txBody>
        </p:sp>
      </p:grpSp>
      <p:sp>
        <p:nvSpPr>
          <p:cNvPr id="6154" name="Line 10"/>
          <p:cNvSpPr>
            <a:spLocks noChangeShapeType="1"/>
          </p:cNvSpPr>
          <p:nvPr/>
        </p:nvSpPr>
        <p:spPr bwMode="auto">
          <a:xfrm flipV="1">
            <a:off x="5221288" y="1916113"/>
            <a:ext cx="646112" cy="7207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5938838" y="1341438"/>
            <a:ext cx="288131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600"/>
              <a:t>Fear and Anxiety</a:t>
            </a:r>
          </a:p>
          <a:p>
            <a:pPr>
              <a:spcBef>
                <a:spcPct val="50000"/>
              </a:spcBef>
            </a:pPr>
            <a:r>
              <a:rPr lang="en-AU" sz="1600"/>
              <a:t>Love and Fun (Occasionally)</a:t>
            </a:r>
          </a:p>
        </p:txBody>
      </p:sp>
      <p:grpSp>
        <p:nvGrpSpPr>
          <p:cNvPr id="6169" name="Group 25"/>
          <p:cNvGrpSpPr>
            <a:grpSpLocks/>
          </p:cNvGrpSpPr>
          <p:nvPr/>
        </p:nvGrpSpPr>
        <p:grpSpPr bwMode="auto">
          <a:xfrm>
            <a:off x="5292725" y="3860800"/>
            <a:ext cx="2878138" cy="1152525"/>
            <a:chOff x="3334" y="2432"/>
            <a:chExt cx="1813" cy="726"/>
          </a:xfrm>
        </p:grpSpPr>
        <p:sp>
          <p:nvSpPr>
            <p:cNvPr id="17424" name="Line 12"/>
            <p:cNvSpPr>
              <a:spLocks noChangeShapeType="1"/>
            </p:cNvSpPr>
            <p:nvPr/>
          </p:nvSpPr>
          <p:spPr bwMode="auto">
            <a:xfrm>
              <a:off x="3334" y="2432"/>
              <a:ext cx="362" cy="3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5" name="Text Box 13"/>
            <p:cNvSpPr txBox="1">
              <a:spLocks noChangeArrowheads="1"/>
            </p:cNvSpPr>
            <p:nvPr/>
          </p:nvSpPr>
          <p:spPr bwMode="auto">
            <a:xfrm>
              <a:off x="3696" y="2715"/>
              <a:ext cx="1451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AU" sz="1600" b="1"/>
                <a:t>Who does Maths?</a:t>
              </a:r>
            </a:p>
            <a:p>
              <a:pPr>
                <a:spcBef>
                  <a:spcPct val="50000"/>
                </a:spcBef>
              </a:pPr>
              <a:r>
                <a:rPr lang="en-AU" sz="1600"/>
                <a:t>Everyone !</a:t>
              </a:r>
            </a:p>
          </p:txBody>
        </p:sp>
      </p:grpSp>
      <p:grpSp>
        <p:nvGrpSpPr>
          <p:cNvPr id="6170" name="Group 26"/>
          <p:cNvGrpSpPr>
            <a:grpSpLocks/>
          </p:cNvGrpSpPr>
          <p:nvPr/>
        </p:nvGrpSpPr>
        <p:grpSpPr bwMode="auto">
          <a:xfrm>
            <a:off x="3635375" y="4005263"/>
            <a:ext cx="2232025" cy="2592387"/>
            <a:chOff x="2290" y="2523"/>
            <a:chExt cx="1406" cy="1633"/>
          </a:xfrm>
        </p:grpSpPr>
        <p:sp>
          <p:nvSpPr>
            <p:cNvPr id="17422" name="Line 14"/>
            <p:cNvSpPr>
              <a:spLocks noChangeShapeType="1"/>
            </p:cNvSpPr>
            <p:nvPr/>
          </p:nvSpPr>
          <p:spPr bwMode="auto">
            <a:xfrm>
              <a:off x="2925" y="2523"/>
              <a:ext cx="0" cy="49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3" name="Text Box 15"/>
            <p:cNvSpPr txBox="1">
              <a:spLocks noChangeArrowheads="1"/>
            </p:cNvSpPr>
            <p:nvPr/>
          </p:nvSpPr>
          <p:spPr bwMode="auto">
            <a:xfrm>
              <a:off x="2290" y="3020"/>
              <a:ext cx="1406" cy="1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AU" sz="1600" b="1"/>
                <a:t>What Maths does “everyone” do?</a:t>
              </a:r>
            </a:p>
            <a:p>
              <a:pPr>
                <a:spcBef>
                  <a:spcPct val="50000"/>
                </a:spcBef>
              </a:pPr>
              <a:r>
                <a:rPr lang="en-AU" sz="1600"/>
                <a:t>Money, Measurement, Trades, Direction …</a:t>
              </a:r>
            </a:p>
            <a:p>
              <a:pPr>
                <a:spcBef>
                  <a:spcPct val="50000"/>
                </a:spcBef>
              </a:pPr>
              <a:r>
                <a:rPr lang="en-AU" sz="1600" b="1"/>
                <a:t>Number, Operations, some algebra</a:t>
              </a:r>
              <a:r>
                <a:rPr lang="en-AU" sz="1600"/>
                <a:t> </a:t>
              </a:r>
            </a:p>
          </p:txBody>
        </p:sp>
      </p:grpSp>
      <p:sp>
        <p:nvSpPr>
          <p:cNvPr id="6160" name="Line 16"/>
          <p:cNvSpPr>
            <a:spLocks noChangeShapeType="1"/>
          </p:cNvSpPr>
          <p:nvPr/>
        </p:nvSpPr>
        <p:spPr bwMode="auto">
          <a:xfrm flipH="1">
            <a:off x="3059113" y="3644900"/>
            <a:ext cx="936625" cy="5048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179388" y="4181475"/>
            <a:ext cx="2917825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600" b="1"/>
              <a:t>What other Maths is there?</a:t>
            </a:r>
          </a:p>
          <a:p>
            <a:pPr>
              <a:spcBef>
                <a:spcPct val="50000"/>
              </a:spcBef>
            </a:pPr>
            <a:r>
              <a:rPr lang="en-AU" sz="1600"/>
              <a:t>Matrices, Calculus, Numerical Computation, Topology, Number Theory … </a:t>
            </a:r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 flipH="1">
            <a:off x="2555875" y="321310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285750" y="2697163"/>
            <a:ext cx="2917825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600" b="1"/>
              <a:t>Who does this type of maths?</a:t>
            </a:r>
          </a:p>
          <a:p>
            <a:pPr>
              <a:spcBef>
                <a:spcPct val="50000"/>
              </a:spcBef>
            </a:pPr>
            <a:r>
              <a:rPr lang="en-AU" sz="1600"/>
              <a:t>Engineers, Scientists… </a:t>
            </a:r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 flipH="1" flipV="1">
            <a:off x="3492500" y="1844675"/>
            <a:ext cx="720725" cy="7921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1185863" y="1125538"/>
            <a:ext cx="2665412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600" b="1"/>
              <a:t>Picture the typical stereotypical Scientist?</a:t>
            </a:r>
            <a:endParaRPr lang="en-AU" sz="1600"/>
          </a:p>
          <a:p>
            <a:pPr>
              <a:spcBef>
                <a:spcPct val="50000"/>
              </a:spcBef>
            </a:pPr>
            <a:r>
              <a:rPr lang="en-AU" sz="1600"/>
              <a:t>Nerd, social recluse, special innate ability</a:t>
            </a:r>
          </a:p>
          <a:p>
            <a:pPr>
              <a:spcBef>
                <a:spcPct val="50000"/>
              </a:spcBef>
            </a:pPr>
            <a:r>
              <a:rPr lang="en-AU" sz="1600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" grpId="0" animBg="1"/>
      <p:bldP spid="6155" grpId="0"/>
      <p:bldP spid="6160" grpId="0" animBg="1"/>
      <p:bldP spid="6161" grpId="0"/>
      <p:bldP spid="6162" grpId="0" animBg="1"/>
      <p:bldP spid="6163" grpId="0"/>
      <p:bldP spid="6166" grpId="0" animBg="1"/>
      <p:bldP spid="61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229600" cy="1143000"/>
          </a:xfrm>
        </p:spPr>
        <p:txBody>
          <a:bodyPr/>
          <a:lstStyle/>
          <a:p>
            <a:pPr eaLnBrk="1" hangingPunct="1"/>
            <a:r>
              <a:rPr lang="en-AU" smtClean="0"/>
              <a:t>Terra Nullius</a:t>
            </a:r>
          </a:p>
        </p:txBody>
      </p:sp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3132138" y="1412875"/>
            <a:ext cx="2809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sz="2000" b="1"/>
              <a:t>Our Shared History Our Relationship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84213" y="3638550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>
                <a:solidFill>
                  <a:srgbClr val="FF0000"/>
                </a:solidFill>
              </a:rPr>
              <a:t>non-Indigenous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6804025" y="3502025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>
                <a:solidFill>
                  <a:schemeClr val="accent2"/>
                </a:solidFill>
              </a:rPr>
              <a:t>Indigenous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2771775" y="3357563"/>
            <a:ext cx="34559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 flipH="1">
            <a:off x="2843213" y="4294188"/>
            <a:ext cx="324008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323850" y="2925763"/>
            <a:ext cx="2376488" cy="187166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Oval 11"/>
          <p:cNvSpPr>
            <a:spLocks noChangeArrowheads="1"/>
          </p:cNvSpPr>
          <p:nvPr/>
        </p:nvSpPr>
        <p:spPr bwMode="auto">
          <a:xfrm>
            <a:off x="6227763" y="2781300"/>
            <a:ext cx="2376487" cy="1871663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724525" y="4862513"/>
            <a:ext cx="12239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b="1">
                <a:solidFill>
                  <a:schemeClr val="accent2"/>
                </a:solidFill>
              </a:rPr>
              <a:t>devalued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5148263" y="2492375"/>
            <a:ext cx="16557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>
                <a:solidFill>
                  <a:schemeClr val="accent2"/>
                </a:solidFill>
              </a:rPr>
              <a:t>marginalised</a:t>
            </a:r>
            <a:r>
              <a:rPr lang="en-AU"/>
              <a:t> 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7092950" y="2133600"/>
            <a:ext cx="1655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>
                <a:solidFill>
                  <a:schemeClr val="accent2"/>
                </a:solidFill>
              </a:rPr>
              <a:t>dispossessed</a:t>
            </a:r>
            <a:r>
              <a:rPr lang="en-AU"/>
              <a:t> 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7812088" y="4652963"/>
            <a:ext cx="12239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b="1">
                <a:solidFill>
                  <a:schemeClr val="accent2"/>
                </a:solidFill>
              </a:rPr>
              <a:t>primitive</a:t>
            </a: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323850" y="4941888"/>
            <a:ext cx="12239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>
                <a:solidFill>
                  <a:srgbClr val="FF0000"/>
                </a:solidFill>
              </a:rPr>
              <a:t>valued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1763713" y="5149850"/>
            <a:ext cx="23034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b="1">
                <a:solidFill>
                  <a:srgbClr val="FF0000"/>
                </a:solidFill>
              </a:rPr>
              <a:t>Knowledge holders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6732588" y="5229225"/>
            <a:ext cx="1584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>
                <a:solidFill>
                  <a:schemeClr val="accent2"/>
                </a:solidFill>
              </a:rPr>
              <a:t>No relevance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395288" y="2341563"/>
            <a:ext cx="1296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>
                <a:solidFill>
                  <a:srgbClr val="FF0000"/>
                </a:solidFill>
              </a:rPr>
              <a:t>Advanced</a:t>
            </a: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2268538" y="2565400"/>
            <a:ext cx="2016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b="1">
                <a:solidFill>
                  <a:srgbClr val="FF0000"/>
                </a:solidFill>
              </a:rPr>
              <a:t>No opportunity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4140200" y="3429000"/>
            <a:ext cx="1081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 b="1"/>
              <a:t>Fear</a:t>
            </a: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3851275" y="3789363"/>
            <a:ext cx="143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 b="1"/>
              <a:t>Mistrust</a:t>
            </a: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3708400" y="4484688"/>
            <a:ext cx="187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 b="1"/>
              <a:t>Good Will </a:t>
            </a:r>
          </a:p>
        </p:txBody>
      </p:sp>
      <p:sp>
        <p:nvSpPr>
          <p:cNvPr id="7195" name="Rectangle 27"/>
          <p:cNvSpPr>
            <a:spLocks noChangeArrowheads="1"/>
          </p:cNvSpPr>
          <p:nvPr/>
        </p:nvSpPr>
        <p:spPr bwMode="auto">
          <a:xfrm>
            <a:off x="468313" y="558958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AU" sz="4400">
                <a:solidFill>
                  <a:schemeClr val="tx2"/>
                </a:solidFill>
              </a:rPr>
              <a:t>Silence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4" grpId="0"/>
      <p:bldP spid="7176" grpId="0" animBg="1"/>
      <p:bldP spid="7177" grpId="0" animBg="1"/>
      <p:bldP spid="7178" grpId="0" animBg="1"/>
      <p:bldP spid="7179" grpId="0" animBg="1"/>
      <p:bldP spid="7182" grpId="0"/>
      <p:bldP spid="7183" grpId="0"/>
      <p:bldP spid="7184" grpId="0"/>
      <p:bldP spid="7185" grpId="0"/>
      <p:bldP spid="7186" grpId="0"/>
      <p:bldP spid="7187" grpId="0"/>
      <p:bldP spid="7188" grpId="0"/>
      <p:bldP spid="7189" grpId="0"/>
      <p:bldP spid="7191" grpId="0"/>
      <p:bldP spid="7192" grpId="0"/>
      <p:bldP spid="7193" grpId="0"/>
      <p:bldP spid="7194" grpId="0"/>
      <p:bldP spid="719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z="4000" smtClean="0"/>
              <a:t>Overturn the mindset of </a:t>
            </a:r>
            <a:br>
              <a:rPr lang="en-AU" sz="4000" smtClean="0"/>
            </a:br>
            <a:r>
              <a:rPr lang="en-AU" sz="4000" smtClean="0"/>
              <a:t>Terra Nullius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smtClean="0"/>
              <a:t>Does mathematics education (and research) devalue Indigenous people?</a:t>
            </a:r>
          </a:p>
          <a:p>
            <a:pPr eaLnBrk="1" hangingPunct="1"/>
            <a:r>
              <a:rPr lang="en-AU" smtClean="0"/>
              <a:t>Educational providers (and researchers) need to build positive relationships with Indigenous communities.</a:t>
            </a:r>
          </a:p>
          <a:p>
            <a:pPr eaLnBrk="1" hangingPunct="1"/>
            <a:r>
              <a:rPr lang="en-AU" smtClean="0"/>
              <a:t>Build connections between culture and curriculum including mathematics.</a:t>
            </a:r>
          </a:p>
          <a:p>
            <a:pPr eaLnBrk="1" hangingPunct="1"/>
            <a:endParaRPr lang="en-A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2"/>
          <p:cNvSpPr txBox="1">
            <a:spLocks noChangeArrowheads="1"/>
          </p:cNvSpPr>
          <p:nvPr/>
        </p:nvSpPr>
        <p:spPr bwMode="auto">
          <a:xfrm>
            <a:off x="2051050" y="333375"/>
            <a:ext cx="51847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4000"/>
              <a:t>What is Mathematics?</a:t>
            </a:r>
          </a:p>
        </p:txBody>
      </p:sp>
      <p:sp>
        <p:nvSpPr>
          <p:cNvPr id="8198" name="Cloud"/>
          <p:cNvSpPr>
            <a:spLocks noChangeAspect="1" noEditPoints="1" noChangeArrowheads="1"/>
          </p:cNvSpPr>
          <p:nvPr/>
        </p:nvSpPr>
        <p:spPr bwMode="auto">
          <a:xfrm>
            <a:off x="5873750" y="2601913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254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200" name="Oval 8"/>
          <p:cNvSpPr>
            <a:spLocks noChangeArrowheads="1"/>
          </p:cNvSpPr>
          <p:nvPr/>
        </p:nvSpPr>
        <p:spPr bwMode="auto">
          <a:xfrm>
            <a:off x="2497138" y="3035300"/>
            <a:ext cx="792162" cy="935038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08" name="Group 16"/>
          <p:cNvGrpSpPr>
            <a:grpSpLocks/>
          </p:cNvGrpSpPr>
          <p:nvPr/>
        </p:nvGrpSpPr>
        <p:grpSpPr bwMode="auto">
          <a:xfrm>
            <a:off x="827088" y="2170113"/>
            <a:ext cx="2808287" cy="2663825"/>
            <a:chOff x="521" y="1367"/>
            <a:chExt cx="1769" cy="1678"/>
          </a:xfrm>
        </p:grpSpPr>
        <p:sp>
          <p:nvSpPr>
            <p:cNvPr id="20495" name="Oval 7"/>
            <p:cNvSpPr>
              <a:spLocks noChangeArrowheads="1"/>
            </p:cNvSpPr>
            <p:nvPr/>
          </p:nvSpPr>
          <p:spPr bwMode="auto">
            <a:xfrm>
              <a:off x="521" y="1367"/>
              <a:ext cx="1769" cy="167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6" name="Text Box 9"/>
            <p:cNvSpPr txBox="1">
              <a:spLocks noChangeArrowheads="1"/>
            </p:cNvSpPr>
            <p:nvPr/>
          </p:nvSpPr>
          <p:spPr bwMode="auto">
            <a:xfrm>
              <a:off x="802" y="2031"/>
              <a:ext cx="7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AU" sz="2400"/>
                <a:t>Reality</a:t>
              </a:r>
            </a:p>
          </p:txBody>
        </p:sp>
      </p:grp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6745288" y="3224213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/>
              <a:t>Maths</a:t>
            </a:r>
          </a:p>
        </p:txBody>
      </p:sp>
      <p:grpSp>
        <p:nvGrpSpPr>
          <p:cNvPr id="8209" name="Group 17"/>
          <p:cNvGrpSpPr>
            <a:grpSpLocks/>
          </p:cNvGrpSpPr>
          <p:nvPr/>
        </p:nvGrpSpPr>
        <p:grpSpPr bwMode="auto">
          <a:xfrm>
            <a:off x="2922588" y="1916113"/>
            <a:ext cx="3246437" cy="1044575"/>
            <a:chOff x="1841" y="1207"/>
            <a:chExt cx="2045" cy="658"/>
          </a:xfrm>
        </p:grpSpPr>
        <p:sp>
          <p:nvSpPr>
            <p:cNvPr id="20493" name="Freeform 4"/>
            <p:cNvSpPr>
              <a:spLocks/>
            </p:cNvSpPr>
            <p:nvPr/>
          </p:nvSpPr>
          <p:spPr bwMode="auto">
            <a:xfrm>
              <a:off x="1841" y="1457"/>
              <a:ext cx="1996" cy="408"/>
            </a:xfrm>
            <a:custGeom>
              <a:avLst/>
              <a:gdLst>
                <a:gd name="T0" fmla="*/ 0 w 1406"/>
                <a:gd name="T1" fmla="*/ 408 h 408"/>
                <a:gd name="T2" fmla="*/ 726 w 1406"/>
                <a:gd name="T3" fmla="*/ 0 h 408"/>
                <a:gd name="T4" fmla="*/ 1406 w 1406"/>
                <a:gd name="T5" fmla="*/ 408 h 408"/>
                <a:gd name="T6" fmla="*/ 0 60000 65536"/>
                <a:gd name="T7" fmla="*/ 0 60000 65536"/>
                <a:gd name="T8" fmla="*/ 0 60000 65536"/>
                <a:gd name="T9" fmla="*/ 0 w 1406"/>
                <a:gd name="T10" fmla="*/ 0 h 408"/>
                <a:gd name="T11" fmla="*/ 1406 w 1406"/>
                <a:gd name="T12" fmla="*/ 408 h 4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06" h="408">
                  <a:moveTo>
                    <a:pt x="0" y="408"/>
                  </a:moveTo>
                  <a:cubicBezTo>
                    <a:pt x="246" y="204"/>
                    <a:pt x="492" y="0"/>
                    <a:pt x="726" y="0"/>
                  </a:cubicBezTo>
                  <a:cubicBezTo>
                    <a:pt x="960" y="0"/>
                    <a:pt x="1293" y="333"/>
                    <a:pt x="1406" y="408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4" name="Text Box 11"/>
            <p:cNvSpPr txBox="1">
              <a:spLocks noChangeArrowheads="1"/>
            </p:cNvSpPr>
            <p:nvPr/>
          </p:nvSpPr>
          <p:spPr bwMode="auto">
            <a:xfrm>
              <a:off x="1890" y="1207"/>
              <a:ext cx="19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sz="2000"/>
                <a:t>Abstraction</a:t>
              </a:r>
            </a:p>
          </p:txBody>
        </p:sp>
      </p:grp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2987675" y="2636838"/>
            <a:ext cx="3168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sz="2400" b="1"/>
              <a:t>Creative</a:t>
            </a:r>
          </a:p>
        </p:txBody>
      </p:sp>
      <p:grpSp>
        <p:nvGrpSpPr>
          <p:cNvPr id="8210" name="Group 18"/>
          <p:cNvGrpSpPr>
            <a:grpSpLocks/>
          </p:cNvGrpSpPr>
          <p:nvPr/>
        </p:nvGrpSpPr>
        <p:grpSpPr bwMode="auto">
          <a:xfrm>
            <a:off x="2849563" y="4114800"/>
            <a:ext cx="3319462" cy="1079500"/>
            <a:chOff x="1795" y="2592"/>
            <a:chExt cx="2091" cy="680"/>
          </a:xfrm>
        </p:grpSpPr>
        <p:sp>
          <p:nvSpPr>
            <p:cNvPr id="20491" name="Freeform 5"/>
            <p:cNvSpPr>
              <a:spLocks/>
            </p:cNvSpPr>
            <p:nvPr/>
          </p:nvSpPr>
          <p:spPr bwMode="auto">
            <a:xfrm rot="10800000">
              <a:off x="1795" y="2592"/>
              <a:ext cx="1996" cy="408"/>
            </a:xfrm>
            <a:custGeom>
              <a:avLst/>
              <a:gdLst>
                <a:gd name="T0" fmla="*/ 0 w 1406"/>
                <a:gd name="T1" fmla="*/ 408 h 408"/>
                <a:gd name="T2" fmla="*/ 726 w 1406"/>
                <a:gd name="T3" fmla="*/ 0 h 408"/>
                <a:gd name="T4" fmla="*/ 1406 w 1406"/>
                <a:gd name="T5" fmla="*/ 408 h 408"/>
                <a:gd name="T6" fmla="*/ 0 60000 65536"/>
                <a:gd name="T7" fmla="*/ 0 60000 65536"/>
                <a:gd name="T8" fmla="*/ 0 60000 65536"/>
                <a:gd name="T9" fmla="*/ 0 w 1406"/>
                <a:gd name="T10" fmla="*/ 0 h 408"/>
                <a:gd name="T11" fmla="*/ 1406 w 1406"/>
                <a:gd name="T12" fmla="*/ 408 h 4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06" h="408">
                  <a:moveTo>
                    <a:pt x="0" y="408"/>
                  </a:moveTo>
                  <a:cubicBezTo>
                    <a:pt x="246" y="204"/>
                    <a:pt x="492" y="0"/>
                    <a:pt x="726" y="0"/>
                  </a:cubicBezTo>
                  <a:cubicBezTo>
                    <a:pt x="960" y="0"/>
                    <a:pt x="1293" y="333"/>
                    <a:pt x="1406" y="408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2" name="Text Box 13"/>
            <p:cNvSpPr txBox="1">
              <a:spLocks noChangeArrowheads="1"/>
            </p:cNvSpPr>
            <p:nvPr/>
          </p:nvSpPr>
          <p:spPr bwMode="auto">
            <a:xfrm>
              <a:off x="1890" y="3022"/>
              <a:ext cx="19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sz="2000"/>
                <a:t>Critical Reflection</a:t>
              </a:r>
            </a:p>
          </p:txBody>
        </p:sp>
      </p:grp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2987675" y="3187700"/>
            <a:ext cx="3168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sz="2400" b="1"/>
              <a:t>Symbols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987675" y="3763963"/>
            <a:ext cx="3168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sz="2400" b="1"/>
              <a:t>Cultural Bias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nimBg="1"/>
      <p:bldP spid="8202" grpId="0"/>
      <p:bldP spid="8204" grpId="0"/>
      <p:bldP spid="8206" grpId="0"/>
      <p:bldP spid="820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Maths as Storytelling (MAST)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AU" smtClean="0"/>
              <a:t>Has five main steps: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AU" smtClean="0"/>
              <a:t>Explore the meaning of symbols;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AU" smtClean="0"/>
              <a:t>Act out a </a:t>
            </a:r>
            <a:r>
              <a:rPr lang="en-AU" b="1" i="1" smtClean="0"/>
              <a:t>simple</a:t>
            </a:r>
            <a:r>
              <a:rPr lang="en-AU" smtClean="0"/>
              <a:t> maths (addition) story;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AU" smtClean="0"/>
              <a:t>Create their own representation and symbolism;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AU" smtClean="0"/>
              <a:t>Sharing symbols;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AU" smtClean="0"/>
              <a:t>Modify the story.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</TotalTime>
  <Words>423</Words>
  <Application>Microsoft Office PowerPoint</Application>
  <PresentationFormat>On-screen Show (4:3)</PresentationFormat>
  <Paragraphs>109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Default Design</vt:lpstr>
      <vt:lpstr>Finding Terra Nullius:  A personal journey in mathematics education</vt:lpstr>
      <vt:lpstr>Slide 2</vt:lpstr>
      <vt:lpstr>Questions I struggle with:</vt:lpstr>
      <vt:lpstr>What is Culture?</vt:lpstr>
      <vt:lpstr>What is Mathematics?</vt:lpstr>
      <vt:lpstr>Terra Nullius</vt:lpstr>
      <vt:lpstr>Overturn the mindset of  Terra Nullius</vt:lpstr>
      <vt:lpstr>Slide 8</vt:lpstr>
      <vt:lpstr>Maths as Storytelling (MAST)</vt:lpstr>
      <vt:lpstr>Step 4: Sharing of Symbols</vt:lpstr>
      <vt:lpstr>Step 5. Modify the story</vt:lpstr>
      <vt:lpstr>Step 5. Modify the story</vt:lpstr>
      <vt:lpstr>Make it Count Project Maths Camp, Nerang Cluster</vt:lpstr>
    </vt:vector>
  </TitlesOfParts>
  <Company>Griffith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 Terra Nullius:  A personal journey in mathematics education</dc:title>
  <dc:creator>user</dc:creator>
  <cp:lastModifiedBy>user</cp:lastModifiedBy>
  <cp:revision>14</cp:revision>
  <dcterms:created xsi:type="dcterms:W3CDTF">2011-06-30T07:59:07Z</dcterms:created>
  <dcterms:modified xsi:type="dcterms:W3CDTF">2013-08-13T03:44:10Z</dcterms:modified>
</cp:coreProperties>
</file>